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0" r:id="rId2"/>
    <p:sldId id="271" r:id="rId3"/>
    <p:sldId id="272" r:id="rId4"/>
    <p:sldId id="273" r:id="rId5"/>
    <p:sldId id="275" r:id="rId6"/>
    <p:sldId id="274" r:id="rId7"/>
    <p:sldId id="27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8" autoAdjust="0"/>
    <p:restoredTop sz="94660"/>
  </p:normalViewPr>
  <p:slideViewPr>
    <p:cSldViewPr>
      <p:cViewPr varScale="1">
        <p:scale>
          <a:sx n="47" d="100"/>
          <a:sy n="47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D49ED-17C4-402F-9CED-79EE9D4EEFCE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C782-F4B2-4BA8-8082-D56BD7BF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E08516-EC1D-4D01-B423-08AF7B485445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CF0724-E667-4526-89BC-B771965D7300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0D59AA-052D-4257-BE7A-F8E3E92523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733800"/>
            <a:ext cx="4191000" cy="2047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4A6300"/>
                </a:solidFill>
              </a:rPr>
              <a:t>Preparing for the </a:t>
            </a:r>
            <a:br>
              <a:rPr lang="en-US" sz="4000" b="1" smtClean="0">
                <a:solidFill>
                  <a:srgbClr val="4A6300"/>
                </a:solidFill>
              </a:rPr>
            </a:br>
            <a:r>
              <a:rPr lang="en-US" sz="4000" b="1" smtClean="0">
                <a:solidFill>
                  <a:srgbClr val="4A6300"/>
                </a:solidFill>
              </a:rPr>
              <a:t>AP Environmental</a:t>
            </a:r>
            <a:br>
              <a:rPr lang="en-US" sz="4000" b="1" smtClean="0">
                <a:solidFill>
                  <a:srgbClr val="4A6300"/>
                </a:solidFill>
              </a:rPr>
            </a:br>
            <a:r>
              <a:rPr lang="en-US" sz="4000" b="1" smtClean="0">
                <a:solidFill>
                  <a:srgbClr val="4A6300"/>
                </a:solidFill>
              </a:rPr>
              <a:t>Science Exam</a:t>
            </a:r>
            <a:r>
              <a:rPr lang="en-US" sz="3200" b="1" smtClean="0">
                <a:solidFill>
                  <a:srgbClr val="4A6300"/>
                </a:solidFill>
              </a:rPr>
              <a:t/>
            </a:r>
            <a:br>
              <a:rPr lang="en-US" sz="3200" b="1" smtClean="0">
                <a:solidFill>
                  <a:srgbClr val="4A6300"/>
                </a:solidFill>
              </a:rPr>
            </a:br>
            <a:endParaRPr lang="en-US" sz="3200" b="1" smtClean="0">
              <a:solidFill>
                <a:srgbClr val="4A6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eaLnBrk="1" hangingPunct="1"/>
            <a:r>
              <a:rPr lang="en-US" smtClean="0"/>
              <a:t>And How To… guide</a:t>
            </a:r>
          </a:p>
        </p:txBody>
      </p:sp>
    </p:spTree>
    <p:extLst>
      <p:ext uri="{BB962C8B-B14F-4D97-AF65-F5344CB8AC3E}">
        <p14:creationId xmlns:p14="http://schemas.microsoft.com/office/powerpoint/2010/main" val="72374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>
            <a:normAutofit fontScale="90000"/>
          </a:bodyPr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lvl="1">
              <a:buFontTx/>
              <a:buNone/>
            </a:pPr>
            <a:endParaRPr lang="en-US" smtClean="0"/>
          </a:p>
          <a:p>
            <a:pPr lvl="2"/>
            <a:endParaRPr lang="en-US" smtClean="0"/>
          </a:p>
          <a:p>
            <a:pPr lvl="2"/>
            <a:r>
              <a:rPr lang="en-US" sz="3600" smtClean="0"/>
              <a:t>1 point of each:</a:t>
            </a:r>
          </a:p>
          <a:p>
            <a:pPr lvl="3"/>
            <a:r>
              <a:rPr lang="en-US" sz="3600" smtClean="0"/>
              <a:t>Spread jelly</a:t>
            </a:r>
          </a:p>
          <a:p>
            <a:pPr lvl="3"/>
            <a:r>
              <a:rPr lang="en-US" sz="3600" smtClean="0"/>
              <a:t>Spread peanut butter on one slice</a:t>
            </a:r>
          </a:p>
          <a:p>
            <a:pPr lvl="3"/>
            <a:r>
              <a:rPr lang="en-US" sz="3600" smtClean="0"/>
              <a:t>Put 2 slices of bread together, filling inside</a:t>
            </a:r>
          </a:p>
          <a:p>
            <a:pPr lvl="3"/>
            <a:r>
              <a:rPr lang="en-US" sz="3600" smtClean="0"/>
              <a:t>Place on plate</a:t>
            </a:r>
          </a:p>
          <a:p>
            <a:pPr lvl="3"/>
            <a:r>
              <a:rPr lang="en-US" sz="3600" smtClean="0"/>
              <a:t>Slice horizontally or diagonally</a:t>
            </a:r>
          </a:p>
          <a:p>
            <a:pPr lvl="3"/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56113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Tallying the score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this scenario, a student could have earned a maximum of 14 points.  On an AP exam essay question, students earn up to 10 points for each of the four questions.  Essays are grades using a rubric developed by the grading committee.</a:t>
            </a:r>
          </a:p>
        </p:txBody>
      </p:sp>
    </p:spTree>
    <p:extLst>
      <p:ext uri="{BB962C8B-B14F-4D97-AF65-F5344CB8AC3E}">
        <p14:creationId xmlns:p14="http://schemas.microsoft.com/office/powerpoint/2010/main" val="2658745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Common Verbs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Compare: </a:t>
            </a:r>
            <a:r>
              <a:rPr lang="en-US" smtClean="0"/>
              <a:t>point out similarities and differences, to examine 2 or more objects and consider the likenesses.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Explain:</a:t>
            </a:r>
            <a:r>
              <a:rPr lang="en-US" smtClean="0"/>
              <a:t> Tell how to do( steps), tell the meaning of or why.. Give reasons for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Describe: </a:t>
            </a:r>
            <a:r>
              <a:rPr lang="en-US" smtClean="0"/>
              <a:t>to give a picture or account of in words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Discuss: </a:t>
            </a:r>
            <a:r>
              <a:rPr lang="en-US" smtClean="0"/>
              <a:t>to consider from various points of view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824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/>
              <a:t>What to know for the Free Response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Read all four essays first, pick the one you know best and start with that one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DO NOT RESTATE </a:t>
            </a:r>
            <a:r>
              <a:rPr lang="en-US" sz="2800" smtClean="0"/>
              <a:t>the question</a:t>
            </a: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Follow the directions </a:t>
            </a:r>
            <a:r>
              <a:rPr lang="en-US" sz="2800" b="1" smtClean="0"/>
              <a:t>EXACTLY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Underline the key words.</a:t>
            </a:r>
            <a:r>
              <a:rPr lang="en-US" sz="2800" smtClean="0"/>
              <a:t> If it says two </a:t>
            </a:r>
            <a:r>
              <a:rPr lang="en-US" sz="2800" b="1" smtClean="0"/>
              <a:t>only</a:t>
            </a:r>
            <a:r>
              <a:rPr lang="en-US" sz="2800" smtClean="0"/>
              <a:t> answer two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Give </a:t>
            </a:r>
            <a:r>
              <a:rPr lang="en-US" sz="2800" b="1" smtClean="0"/>
              <a:t>Clear</a:t>
            </a:r>
            <a:r>
              <a:rPr lang="en-US" sz="2800" smtClean="0"/>
              <a:t> and </a:t>
            </a:r>
            <a:r>
              <a:rPr lang="en-US" sz="2800" b="1" smtClean="0"/>
              <a:t>Concise</a:t>
            </a:r>
            <a:r>
              <a:rPr lang="en-US" sz="2800" smtClean="0"/>
              <a:t> answers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</a:t>
            </a:r>
            <a:r>
              <a:rPr lang="en-US" sz="2800" b="1" smtClean="0"/>
              <a:t>NOT</a:t>
            </a:r>
            <a:r>
              <a:rPr lang="en-US" sz="2800" smtClean="0"/>
              <a:t> make lists.  You must give the answer in complete sentences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</a:t>
            </a:r>
            <a:r>
              <a:rPr lang="en-US" sz="2800" b="1" smtClean="0"/>
              <a:t>NOT</a:t>
            </a:r>
            <a:r>
              <a:rPr lang="en-US" sz="2800" smtClean="0"/>
              <a:t> use buzz words without an explanation, example- bioaccumulate</a:t>
            </a:r>
          </a:p>
        </p:txBody>
      </p:sp>
    </p:spTree>
    <p:extLst>
      <p:ext uri="{BB962C8B-B14F-4D97-AF65-F5344CB8AC3E}">
        <p14:creationId xmlns:p14="http://schemas.microsoft.com/office/powerpoint/2010/main" val="10222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More on Free Response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Know the common </a:t>
            </a:r>
            <a:r>
              <a:rPr lang="en-US" sz="2800" b="1" smtClean="0"/>
              <a:t>APES </a:t>
            </a:r>
            <a:r>
              <a:rPr lang="en-US" sz="2800" smtClean="0"/>
              <a:t>language, example- reduce or remediate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</a:t>
            </a:r>
            <a:r>
              <a:rPr lang="en-US" sz="2800" b="1" smtClean="0"/>
              <a:t> NOT</a:t>
            </a:r>
            <a:r>
              <a:rPr lang="en-US" sz="2800" smtClean="0"/>
              <a:t> give up on a question there is a point there for you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Make sure you do all your work in the </a:t>
            </a:r>
            <a:r>
              <a:rPr lang="en-US" sz="2800" b="1" smtClean="0"/>
              <a:t>PINK </a:t>
            </a:r>
            <a:r>
              <a:rPr lang="en-US" sz="2800" smtClean="0"/>
              <a:t>booklet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Where explanation or discussion is required, support your answers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 aware of “negative” questions such as “ all of the following </a:t>
            </a:r>
            <a:r>
              <a:rPr lang="en-US" sz="2800" b="1" smtClean="0"/>
              <a:t>except</a:t>
            </a:r>
            <a:r>
              <a:rPr lang="en-US" sz="2800" smtClean="0"/>
              <a:t>”</a:t>
            </a:r>
            <a:endParaRPr lang="en-US" sz="2800" b="1" smtClean="0"/>
          </a:p>
        </p:txBody>
      </p:sp>
    </p:spTree>
    <p:extLst>
      <p:ext uri="{BB962C8B-B14F-4D97-AF65-F5344CB8AC3E}">
        <p14:creationId xmlns:p14="http://schemas.microsoft.com/office/powerpoint/2010/main" val="1007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Math Problems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smtClean="0"/>
              <a:t>Remember</a:t>
            </a:r>
            <a:r>
              <a:rPr lang="en-US" sz="2800" b="1" smtClean="0"/>
              <a:t> NO CALCULATORS</a:t>
            </a:r>
          </a:p>
          <a:p>
            <a:pPr eaLnBrk="1" hangingPunct="1"/>
            <a:r>
              <a:rPr lang="en-US" sz="2800" smtClean="0"/>
              <a:t>Problems are simple multiplication, division and addition</a:t>
            </a:r>
          </a:p>
          <a:p>
            <a:pPr eaLnBrk="1" hangingPunct="1"/>
            <a:r>
              <a:rPr lang="en-US" sz="2800" smtClean="0"/>
              <a:t>Show every calculation in the</a:t>
            </a:r>
            <a:r>
              <a:rPr lang="en-US" sz="2800" b="1" smtClean="0"/>
              <a:t> PINK </a:t>
            </a:r>
            <a:r>
              <a:rPr lang="en-US" sz="2800" smtClean="0"/>
              <a:t>booklet</a:t>
            </a:r>
          </a:p>
          <a:p>
            <a:pPr eaLnBrk="1" hangingPunct="1"/>
            <a:r>
              <a:rPr lang="en-US" sz="2800" smtClean="0"/>
              <a:t>Do </a:t>
            </a:r>
            <a:r>
              <a:rPr lang="en-US" sz="2800" b="1" smtClean="0"/>
              <a:t>NOT </a:t>
            </a:r>
            <a:r>
              <a:rPr lang="en-US" sz="2800" smtClean="0"/>
              <a:t>give up because you’re afraid of the math</a:t>
            </a:r>
          </a:p>
          <a:p>
            <a:pPr eaLnBrk="1" hangingPunct="1"/>
            <a:r>
              <a:rPr lang="en-US" sz="2800" smtClean="0"/>
              <a:t>Read the free response carefully it’s not completely math so there can be points even if you can’t do the math </a:t>
            </a:r>
          </a:p>
        </p:txBody>
      </p:sp>
    </p:spTree>
    <p:extLst>
      <p:ext uri="{BB962C8B-B14F-4D97-AF65-F5344CB8AC3E}">
        <p14:creationId xmlns:p14="http://schemas.microsoft.com/office/powerpoint/2010/main" val="23876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Designing an Experiment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678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Hypothesis-</a:t>
            </a:r>
            <a:r>
              <a:rPr lang="en-US" sz="2000" smtClean="0"/>
              <a:t> If…….Then statement.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Example – If the number of gypsy moths increase then the number of acorns will decrease.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Control- </a:t>
            </a:r>
            <a:r>
              <a:rPr lang="en-US" sz="2000" smtClean="0"/>
              <a:t>Clearly indicate a control and the experiment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Independent and dependent variable-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Independent – the variable that is being changed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Manipulative variable ( pH) What treatment will you apply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2000" smtClean="0"/>
              <a:t>dependent  - the one that you are 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Responsive variable ( Frog) What will you measure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Data or description of experiment</a:t>
            </a:r>
            <a:r>
              <a:rPr lang="en-US" sz="2000" smtClean="0"/>
              <a:t> – describe how you will take data, materials, organism etc. How it will be graphed an analyzed.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State how you will draw a conclusion</a:t>
            </a:r>
            <a:r>
              <a:rPr lang="en-US" sz="2000" smtClean="0"/>
              <a:t>.  Your experiment needs to be at least theoretically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Be consistent throughout.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4992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80772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Free Response Graphs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Set up the graph with the independent variable along the x-axis and dependent along the y-axis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Mark off axes in equal increments and label with proper units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Plot points and attempt to sketch in the curve (line)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more than one curve is plotted, write a label on each curve ( this is better than a legend)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Label each axis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Give your graph an appropriate title( what is it showing)</a:t>
            </a:r>
          </a:p>
        </p:txBody>
      </p:sp>
    </p:spTree>
    <p:extLst>
      <p:ext uri="{BB962C8B-B14F-4D97-AF65-F5344CB8AC3E}">
        <p14:creationId xmlns:p14="http://schemas.microsoft.com/office/powerpoint/2010/main" val="20731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Types of Free Response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Data- analysis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Document based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Synthesis and evaluation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7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MAJOR THEMES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Biosphere, the living world</a:t>
            </a:r>
          </a:p>
          <a:p>
            <a:pPr eaLnBrk="1" hangingPunct="1"/>
            <a:r>
              <a:rPr lang="en-US" smtClean="0"/>
              <a:t>Cycling of matter</a:t>
            </a:r>
          </a:p>
          <a:p>
            <a:pPr eaLnBrk="1" hangingPunct="1"/>
            <a:r>
              <a:rPr lang="en-US" smtClean="0"/>
              <a:t>Population</a:t>
            </a:r>
          </a:p>
          <a:p>
            <a:pPr eaLnBrk="1" hangingPunct="1"/>
            <a:r>
              <a:rPr lang="en-US" smtClean="0"/>
              <a:t>Food Agriculture &amp; Soils</a:t>
            </a:r>
          </a:p>
          <a:p>
            <a:pPr eaLnBrk="1" hangingPunct="1"/>
            <a:r>
              <a:rPr lang="en-US" smtClean="0"/>
              <a:t>Solid Earth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Land &amp; Water Use</a:t>
            </a:r>
          </a:p>
          <a:p>
            <a:pPr eaLnBrk="1" hangingPunct="1"/>
            <a:r>
              <a:rPr lang="en-US" smtClean="0"/>
              <a:t>Atmosphere/pollution</a:t>
            </a:r>
          </a:p>
          <a:p>
            <a:pPr eaLnBrk="1" hangingPunct="1"/>
            <a:r>
              <a:rPr lang="en-US" smtClean="0"/>
              <a:t>Water/pollution</a:t>
            </a:r>
          </a:p>
          <a:p>
            <a:pPr eaLnBrk="1" hangingPunct="1"/>
            <a:r>
              <a:rPr lang="en-US" smtClean="0"/>
              <a:t>Human Health</a:t>
            </a:r>
          </a:p>
          <a:p>
            <a:pPr eaLnBrk="1" hangingPunct="1"/>
            <a:r>
              <a:rPr lang="en-US" smtClean="0"/>
              <a:t>Energy</a:t>
            </a:r>
          </a:p>
          <a:p>
            <a:pPr eaLnBrk="1" hangingPunct="1"/>
            <a:r>
              <a:rPr lang="en-US" smtClean="0"/>
              <a:t>Laws &amp; Influential people</a:t>
            </a:r>
          </a:p>
        </p:txBody>
      </p:sp>
    </p:spTree>
    <p:extLst>
      <p:ext uri="{BB962C8B-B14F-4D97-AF65-F5344CB8AC3E}">
        <p14:creationId xmlns:p14="http://schemas.microsoft.com/office/powerpoint/2010/main" val="10391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24688" cy="1143000"/>
          </a:xfrm>
        </p:spPr>
        <p:txBody>
          <a:bodyPr/>
          <a:lstStyle/>
          <a:p>
            <a:pPr eaLnBrk="1" hangingPunct="1"/>
            <a:r>
              <a:rPr lang="en-US" smtClean="0"/>
              <a:t>Getting Organized to Study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7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You are putting information in long term memory!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are coordinating ideas under broader concepts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are connecting these ideas and concepts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You are striving for a better understanding of the whole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the </a:t>
            </a:r>
            <a:r>
              <a:rPr lang="en-US" sz="2800" b="1" smtClean="0"/>
              <a:t>Major Themes</a:t>
            </a:r>
            <a:r>
              <a:rPr lang="en-US" sz="2800" smtClean="0"/>
              <a:t> as a guide!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Make good study notes to use in May!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42003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560"/>
            <a:ext cx="7024744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Bell MT" pitchFamily="18" charset="0"/>
              </a:rPr>
              <a:t>Hints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Bell MT" pitchFamily="18" charset="0"/>
            </a:endParaRPr>
          </a:p>
          <a:p>
            <a:pPr lvl="1" eaLnBrk="1" hangingPunct="1"/>
            <a:endParaRPr lang="en-US" smtClean="0">
              <a:latin typeface="Bell MT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772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Follow the directions EXACTLY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Blue or Black ball pt. pen ONLY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Complete sentences ONLY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Write clearly and neatly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Look for the buzz words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When asks for two – only </a:t>
            </a:r>
            <a:r>
              <a:rPr lang="en-US" sz="2400" i="1" dirty="0">
                <a:solidFill>
                  <a:schemeClr val="tx2"/>
                </a:solidFill>
                <a:latin typeface="Bell MT" pitchFamily="18" charset="0"/>
              </a:rPr>
              <a:t>first</a:t>
            </a: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 two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Label parts, a-d or 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If you can’t exactly remember a word – give a shot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chemeClr val="tx2"/>
                </a:solidFill>
                <a:latin typeface="Bell MT" pitchFamily="18" charset="0"/>
              </a:rPr>
              <a:t>Read all four essays first</a:t>
            </a:r>
          </a:p>
        </p:txBody>
      </p:sp>
    </p:spTree>
    <p:extLst>
      <p:ext uri="{BB962C8B-B14F-4D97-AF65-F5344CB8AC3E}">
        <p14:creationId xmlns:p14="http://schemas.microsoft.com/office/powerpoint/2010/main" val="999329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024688" cy="1143000"/>
          </a:xfrm>
        </p:spPr>
        <p:txBody>
          <a:bodyPr/>
          <a:lstStyle/>
          <a:p>
            <a:pPr eaLnBrk="1" hangingPunct="1"/>
            <a:r>
              <a:rPr lang="en-US" b="1" smtClean="0"/>
              <a:t>Most Common Names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Rachel Carson – water pollution, </a:t>
            </a:r>
            <a:r>
              <a:rPr lang="en-US" i="1" smtClean="0"/>
              <a:t>Silent Spring</a:t>
            </a:r>
          </a:p>
          <a:p>
            <a:pPr eaLnBrk="1" hangingPunct="1"/>
            <a:r>
              <a:rPr lang="en-US" smtClean="0"/>
              <a:t>Barry Commoner – Ozone, C</a:t>
            </a:r>
            <a:r>
              <a:rPr lang="en-US" i="1" smtClean="0"/>
              <a:t>losing Circle </a:t>
            </a:r>
            <a:endParaRPr lang="en-US" smtClean="0"/>
          </a:p>
          <a:p>
            <a:pPr eaLnBrk="1" hangingPunct="1"/>
            <a:r>
              <a:rPr lang="en-US" smtClean="0"/>
              <a:t>Hugh Bennet-soil conservation</a:t>
            </a:r>
          </a:p>
          <a:p>
            <a:pPr eaLnBrk="1" hangingPunct="1"/>
            <a:r>
              <a:rPr lang="en-US" smtClean="0"/>
              <a:t>Lois Marie Gibbs – Love canal</a:t>
            </a:r>
          </a:p>
          <a:p>
            <a:pPr eaLnBrk="1" hangingPunct="1"/>
            <a:r>
              <a:rPr lang="en-US" smtClean="0"/>
              <a:t>Al Gore – The Inconvenient Truth</a:t>
            </a:r>
          </a:p>
          <a:p>
            <a:pPr eaLnBrk="1" hangingPunct="1"/>
            <a:r>
              <a:rPr lang="en-US" smtClean="0"/>
              <a:t>Garrett Hardin – Tragedy of the Commons</a:t>
            </a:r>
          </a:p>
          <a:p>
            <a:pPr eaLnBrk="1" hangingPunct="1"/>
            <a:r>
              <a:rPr lang="en-US" smtClean="0"/>
              <a:t>John Muir – naturalist</a:t>
            </a:r>
          </a:p>
          <a:p>
            <a:pPr eaLnBrk="1" hangingPunct="1"/>
            <a:r>
              <a:rPr lang="en-US" smtClean="0"/>
              <a:t>Gifford Pinchot – US Forest Service</a:t>
            </a:r>
          </a:p>
          <a:p>
            <a:pPr eaLnBrk="1" hangingPunct="1"/>
            <a:r>
              <a:rPr lang="en-US" smtClean="0"/>
              <a:t>Theodore Roosevelt – set aside land national forests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r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632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Most Common Laws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</a:t>
            </a:r>
          </a:p>
          <a:p>
            <a:pPr lvl="1" eaLnBrk="1" hangingPunct="1"/>
            <a:r>
              <a:rPr lang="en-US" smtClean="0"/>
              <a:t>Clean Air Act 1955</a:t>
            </a:r>
          </a:p>
          <a:p>
            <a:pPr lvl="1" eaLnBrk="1" hangingPunct="1"/>
            <a:r>
              <a:rPr lang="en-US" smtClean="0"/>
              <a:t>Montreal Protocol 1987 – cut CFC’s</a:t>
            </a:r>
          </a:p>
          <a:p>
            <a:pPr lvl="1" eaLnBrk="1" hangingPunct="1"/>
            <a:r>
              <a:rPr lang="en-US" smtClean="0"/>
              <a:t>Kyoto Protocol 1997- greenhouse gases</a:t>
            </a:r>
          </a:p>
          <a:p>
            <a:pPr eaLnBrk="1" hangingPunct="1"/>
            <a:r>
              <a:rPr lang="en-US" smtClean="0"/>
              <a:t>Water</a:t>
            </a:r>
          </a:p>
          <a:p>
            <a:pPr lvl="1" eaLnBrk="1" hangingPunct="1"/>
            <a:r>
              <a:rPr lang="en-US" smtClean="0"/>
              <a:t>Clean Water Act 1972</a:t>
            </a:r>
          </a:p>
          <a:p>
            <a:pPr lvl="1" eaLnBrk="1" hangingPunct="1"/>
            <a:r>
              <a:rPr lang="en-US" smtClean="0"/>
              <a:t>Safe drinking Act 1974</a:t>
            </a:r>
          </a:p>
        </p:txBody>
      </p:sp>
    </p:spTree>
    <p:extLst>
      <p:ext uri="{BB962C8B-B14F-4D97-AF65-F5344CB8AC3E}">
        <p14:creationId xmlns:p14="http://schemas.microsoft.com/office/powerpoint/2010/main" val="162136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More Laws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/>
              <a:t>Wildlife Conservation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/>
              <a:t>Endangered Species Act 1973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/>
              <a:t>Lacey Act 1990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/>
              <a:t>Toxic Substances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/>
              <a:t>Comprehensive Environmental Response, Compensation, &amp; Liability Act 1980                 ( CLERCA) Superfund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/>
              <a:t>Hazardous Materials Transportation Act 1975, (HAZMAT)</a:t>
            </a:r>
          </a:p>
        </p:txBody>
      </p:sp>
    </p:spTree>
    <p:extLst>
      <p:ext uri="{BB962C8B-B14F-4D97-AF65-F5344CB8AC3E}">
        <p14:creationId xmlns:p14="http://schemas.microsoft.com/office/powerpoint/2010/main" val="2293029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More laws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Pesticides</a:t>
            </a:r>
          </a:p>
          <a:p>
            <a:pPr lvl="1" eaLnBrk="1" hangingPunct="1"/>
            <a:r>
              <a:rPr lang="en-US" smtClean="0"/>
              <a:t>Federal Insecticide, Fungicide,&amp; Rodenticide Act 1947, ( FIFRA)</a:t>
            </a:r>
          </a:p>
          <a:p>
            <a:pPr eaLnBrk="1" hangingPunct="1"/>
            <a:r>
              <a:rPr lang="en-US" smtClean="0"/>
              <a:t>Noise</a:t>
            </a:r>
          </a:p>
          <a:p>
            <a:pPr lvl="1" eaLnBrk="1" hangingPunct="1"/>
            <a:r>
              <a:rPr lang="en-US" smtClean="0"/>
              <a:t>Noise Control Act 1965</a:t>
            </a:r>
          </a:p>
          <a:p>
            <a:pPr eaLnBrk="1" hangingPunct="1"/>
            <a:r>
              <a:rPr lang="en-US" smtClean="0"/>
              <a:t>Solid  Waste</a:t>
            </a:r>
          </a:p>
          <a:p>
            <a:pPr lvl="1" eaLnBrk="1" hangingPunct="1"/>
            <a:r>
              <a:rPr lang="en-US" smtClean="0"/>
              <a:t>Mining Act 1872</a:t>
            </a:r>
          </a:p>
          <a:p>
            <a:pPr lvl="1" eaLnBrk="1" hangingPunct="1"/>
            <a:r>
              <a:rPr lang="en-US" smtClean="0"/>
              <a:t>Solid Waste Disposal Act 1965</a:t>
            </a:r>
          </a:p>
        </p:txBody>
      </p:sp>
    </p:spTree>
    <p:extLst>
      <p:ext uri="{BB962C8B-B14F-4D97-AF65-F5344CB8AC3E}">
        <p14:creationId xmlns:p14="http://schemas.microsoft.com/office/powerpoint/2010/main" val="120904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Environmental Agencies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Bureau Of Land Management ( BLM)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Center for Disease control (CDC)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Department of Energy (DOE)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Food &amp; Drug Administration (FDA)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National Oceanic &amp; Atmospheric Administration (NOAA)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Occupational Safety &amp; Health Administration (OSHA)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Natural Resources Conservation Service (NRCS) formerly Soil Conservation Service</a:t>
            </a:r>
          </a:p>
          <a:p>
            <a:pPr indent="-27432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/>
              <a:t>United States Geological Survey ( USGS)</a:t>
            </a:r>
          </a:p>
        </p:txBody>
      </p:sp>
    </p:spTree>
    <p:extLst>
      <p:ext uri="{BB962C8B-B14F-4D97-AF65-F5344CB8AC3E}">
        <p14:creationId xmlns:p14="http://schemas.microsoft.com/office/powerpoint/2010/main" val="186034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Facts about the exam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Part one: Multiple Choice</a:t>
            </a:r>
          </a:p>
          <a:p>
            <a:pPr eaLnBrk="1" hangingPunct="1"/>
            <a:r>
              <a:rPr lang="en-US" b="1" smtClean="0"/>
              <a:t>Time: 90 minutes</a:t>
            </a:r>
          </a:p>
          <a:p>
            <a:pPr eaLnBrk="1" hangingPunct="1"/>
            <a:r>
              <a:rPr lang="en-US" b="1" smtClean="0"/>
              <a:t>100 questions with options a-e</a:t>
            </a:r>
          </a:p>
          <a:p>
            <a:pPr eaLnBrk="1" hangingPunct="1"/>
            <a:r>
              <a:rPr lang="en-US" b="1" smtClean="0"/>
              <a:t>60% of total grade</a:t>
            </a:r>
          </a:p>
          <a:p>
            <a:pPr eaLnBrk="1" hangingPunct="1"/>
            <a:r>
              <a:rPr lang="en-US" sz="3600" b="1" smtClean="0"/>
              <a:t>NO CALCULATOR</a:t>
            </a:r>
            <a:endParaRPr lang="en-US" b="1" smtClean="0"/>
          </a:p>
          <a:p>
            <a:pPr eaLnBrk="1" hangingPunct="1"/>
            <a:r>
              <a:rPr lang="en-US" b="1" smtClean="0"/>
              <a:t>Be sure to have a good eraser: smudges can confuse the machine</a:t>
            </a:r>
          </a:p>
        </p:txBody>
      </p:sp>
    </p:spTree>
    <p:extLst>
      <p:ext uri="{BB962C8B-B14F-4D97-AF65-F5344CB8AC3E}">
        <p14:creationId xmlns:p14="http://schemas.microsoft.com/office/powerpoint/2010/main" val="3216956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Facts about the Exam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Part Two: Free Response</a:t>
            </a:r>
          </a:p>
          <a:p>
            <a:pPr eaLnBrk="1" hangingPunct="1"/>
            <a:r>
              <a:rPr lang="en-US" b="1" smtClean="0"/>
              <a:t>Time: 90 minutes</a:t>
            </a:r>
          </a:p>
          <a:p>
            <a:pPr eaLnBrk="1" hangingPunct="1"/>
            <a:r>
              <a:rPr lang="en-US" b="1" smtClean="0"/>
              <a:t>4 Questions</a:t>
            </a:r>
          </a:p>
          <a:p>
            <a:pPr eaLnBrk="1" hangingPunct="1"/>
            <a:r>
              <a:rPr lang="en-US" b="1" smtClean="0"/>
              <a:t>40% of total grade</a:t>
            </a:r>
          </a:p>
          <a:p>
            <a:pPr eaLnBrk="1" hangingPunct="1"/>
            <a:r>
              <a:rPr lang="en-US" sz="3600" b="1" smtClean="0"/>
              <a:t>NO CALCULATORS</a:t>
            </a:r>
          </a:p>
          <a:p>
            <a:pPr eaLnBrk="1" hangingPunct="1"/>
            <a:r>
              <a:rPr lang="en-US" b="1" smtClean="0"/>
              <a:t>All four questions are weighted equally</a:t>
            </a:r>
          </a:p>
          <a:p>
            <a:pPr eaLnBrk="1" hangingPunct="1"/>
            <a:r>
              <a:rPr lang="en-US" b="1" smtClean="0"/>
              <a:t>About 22 minutes for each</a:t>
            </a:r>
          </a:p>
          <a:p>
            <a:pPr eaLnBrk="1" hangingPunct="1"/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289570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What to know about the multiple choice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 point are subtracted if you leave it blank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may be to your advantage to guess if you can eliminate at least two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not expected that everyone will finish so DO NOT spend too much time on difficult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 your time effectively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127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Common Verbs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Compare: </a:t>
            </a:r>
            <a:r>
              <a:rPr lang="en-US" smtClean="0"/>
              <a:t>point out similarities and differences, to examine 2 or more objects and consider the likenesses.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Explain:</a:t>
            </a:r>
            <a:r>
              <a:rPr lang="en-US" smtClean="0"/>
              <a:t> Tell how to do( steps), tell the meaning of or why.. Give reasons for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Describe: </a:t>
            </a:r>
            <a:r>
              <a:rPr lang="en-US" smtClean="0"/>
              <a:t>to give a picture or account of in words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Discuss: </a:t>
            </a:r>
            <a:r>
              <a:rPr lang="en-US" smtClean="0"/>
              <a:t>to consider from various points of view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7070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What to know for the Free Response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sz="2600" smtClean="0"/>
              <a:t>Read all four essays first, pick the one you know best and start with that one</a:t>
            </a:r>
          </a:p>
          <a:p>
            <a:pPr eaLnBrk="1" hangingPunct="1">
              <a:lnSpc>
                <a:spcPct val="60000"/>
              </a:lnSpc>
            </a:pPr>
            <a:r>
              <a:rPr lang="en-US" sz="2600" b="1" smtClean="0"/>
              <a:t>DO NOT RESTATE </a:t>
            </a:r>
            <a:r>
              <a:rPr lang="en-US" sz="2600" smtClean="0"/>
              <a:t>the question</a:t>
            </a:r>
            <a:endParaRPr lang="en-US" sz="2600" b="1" smtClean="0"/>
          </a:p>
          <a:p>
            <a:pPr eaLnBrk="1" hangingPunct="1">
              <a:lnSpc>
                <a:spcPct val="60000"/>
              </a:lnSpc>
            </a:pPr>
            <a:r>
              <a:rPr lang="en-US" sz="2600" smtClean="0"/>
              <a:t>Follow the directions </a:t>
            </a:r>
            <a:r>
              <a:rPr lang="en-US" sz="2600" b="1" smtClean="0"/>
              <a:t>EXACTLY</a:t>
            </a:r>
          </a:p>
          <a:p>
            <a:pPr eaLnBrk="1" hangingPunct="1">
              <a:lnSpc>
                <a:spcPct val="60000"/>
              </a:lnSpc>
            </a:pPr>
            <a:r>
              <a:rPr lang="en-US" sz="2600" b="1" smtClean="0"/>
              <a:t>Underline the key words.</a:t>
            </a:r>
            <a:r>
              <a:rPr lang="en-US" sz="2600" smtClean="0"/>
              <a:t> If it says two </a:t>
            </a:r>
            <a:r>
              <a:rPr lang="en-US" sz="2600" b="1" smtClean="0"/>
              <a:t>only</a:t>
            </a:r>
            <a:r>
              <a:rPr lang="en-US" sz="2600" smtClean="0"/>
              <a:t> answer two</a:t>
            </a:r>
          </a:p>
          <a:p>
            <a:pPr eaLnBrk="1" hangingPunct="1">
              <a:lnSpc>
                <a:spcPct val="60000"/>
              </a:lnSpc>
            </a:pPr>
            <a:r>
              <a:rPr lang="en-US" sz="2600" smtClean="0"/>
              <a:t>Give </a:t>
            </a:r>
            <a:r>
              <a:rPr lang="en-US" sz="2600" b="1" smtClean="0"/>
              <a:t>Clear</a:t>
            </a:r>
            <a:r>
              <a:rPr lang="en-US" sz="2600" smtClean="0"/>
              <a:t> and </a:t>
            </a:r>
            <a:r>
              <a:rPr lang="en-US" sz="2600" b="1" smtClean="0"/>
              <a:t>Concise</a:t>
            </a:r>
            <a:r>
              <a:rPr lang="en-US" sz="2600" smtClean="0"/>
              <a:t> answers</a:t>
            </a:r>
          </a:p>
          <a:p>
            <a:pPr eaLnBrk="1" hangingPunct="1">
              <a:lnSpc>
                <a:spcPct val="60000"/>
              </a:lnSpc>
            </a:pPr>
            <a:r>
              <a:rPr lang="en-US" sz="2600" smtClean="0"/>
              <a:t>Do </a:t>
            </a:r>
            <a:r>
              <a:rPr lang="en-US" sz="2600" b="1" smtClean="0"/>
              <a:t>NOT</a:t>
            </a:r>
            <a:r>
              <a:rPr lang="en-US" sz="2600" smtClean="0"/>
              <a:t> make lists.  You must give the answer in complete sentences</a:t>
            </a:r>
          </a:p>
          <a:p>
            <a:pPr eaLnBrk="1" hangingPunct="1">
              <a:lnSpc>
                <a:spcPct val="60000"/>
              </a:lnSpc>
            </a:pPr>
            <a:r>
              <a:rPr lang="en-US" sz="2600" smtClean="0"/>
              <a:t>Do </a:t>
            </a:r>
            <a:r>
              <a:rPr lang="en-US" sz="2600" b="1" smtClean="0"/>
              <a:t>NOT</a:t>
            </a:r>
            <a:r>
              <a:rPr lang="en-US" sz="2600" smtClean="0"/>
              <a:t> use buzz words without an explanation, example- bioaccumulate</a:t>
            </a:r>
          </a:p>
        </p:txBody>
      </p:sp>
    </p:spTree>
    <p:extLst>
      <p:ext uri="{BB962C8B-B14F-4D97-AF65-F5344CB8AC3E}">
        <p14:creationId xmlns:p14="http://schemas.microsoft.com/office/powerpoint/2010/main" val="93868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r>
              <a:rPr lang="en-US" b="1" smtClean="0"/>
              <a:t>How do the students earn points on the essay?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r>
              <a:rPr lang="en-US" smtClean="0"/>
              <a:t>Describe how you make a peanut butter and jelly sandwich.</a:t>
            </a:r>
          </a:p>
        </p:txBody>
      </p:sp>
    </p:spTree>
    <p:extLst>
      <p:ext uri="{BB962C8B-B14F-4D97-AF65-F5344CB8AC3E}">
        <p14:creationId xmlns:p14="http://schemas.microsoft.com/office/powerpoint/2010/main" val="33666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en-US" sz="5400" b="1" smtClean="0"/>
              <a:t>Score your description</a:t>
            </a:r>
          </a:p>
        </p:txBody>
      </p:sp>
      <p:pic>
        <p:nvPicPr>
          <p:cNvPr id="10243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3322794"/>
            <a:ext cx="6777037" cy="1510986"/>
          </a:xfrm>
        </p:spPr>
      </p:pic>
    </p:spTree>
    <p:extLst>
      <p:ext uri="{BB962C8B-B14F-4D97-AF65-F5344CB8AC3E}">
        <p14:creationId xmlns:p14="http://schemas.microsoft.com/office/powerpoint/2010/main" val="358446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1182</Words>
  <Application>Microsoft Office PowerPoint</Application>
  <PresentationFormat>On-screen Show (4:3)</PresentationFormat>
  <Paragraphs>171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Preparing for the  AP Environmental Science Exam </vt:lpstr>
      <vt:lpstr>Getting Organized to Study</vt:lpstr>
      <vt:lpstr>Facts about the exam</vt:lpstr>
      <vt:lpstr>Facts about the Exam</vt:lpstr>
      <vt:lpstr>What to know about the multiple choice</vt:lpstr>
      <vt:lpstr>Common Verbs</vt:lpstr>
      <vt:lpstr>What to know for the Free Response</vt:lpstr>
      <vt:lpstr>How do the students earn points on the essay?</vt:lpstr>
      <vt:lpstr>Score your description</vt:lpstr>
      <vt:lpstr>PowerPoint Presentation</vt:lpstr>
      <vt:lpstr>Tallying the score</vt:lpstr>
      <vt:lpstr>Common Verbs</vt:lpstr>
      <vt:lpstr>What to know for the Free Response</vt:lpstr>
      <vt:lpstr>More on Free Response</vt:lpstr>
      <vt:lpstr>Math Problems</vt:lpstr>
      <vt:lpstr>Designing an Experiment</vt:lpstr>
      <vt:lpstr> Free Response Graphs </vt:lpstr>
      <vt:lpstr>Types of Free Response </vt:lpstr>
      <vt:lpstr>MAJOR THEMES</vt:lpstr>
      <vt:lpstr>Hints</vt:lpstr>
      <vt:lpstr>Most Common Names</vt:lpstr>
      <vt:lpstr>Most Common Laws</vt:lpstr>
      <vt:lpstr>More Laws</vt:lpstr>
      <vt:lpstr>More laws</vt:lpstr>
      <vt:lpstr>Environmental Agencies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 AP Environmental Science Exam </dc:title>
  <dc:creator>Potts, Jessica L</dc:creator>
  <cp:lastModifiedBy>Potts, Jessica L</cp:lastModifiedBy>
  <cp:revision>1</cp:revision>
  <dcterms:created xsi:type="dcterms:W3CDTF">2013-09-19T18:58:21Z</dcterms:created>
  <dcterms:modified xsi:type="dcterms:W3CDTF">2013-09-19T19:04:31Z</dcterms:modified>
</cp:coreProperties>
</file>